
<file path=[Content_Types].xml><?xml version="1.0" encoding="utf-8"?>
<Types xmlns="http://schemas.openxmlformats.org/package/2006/content-types">
  <Default Extension="png" ContentType="image/png"/>
  <Default Extension="bin" ContentType="application/vnd.ms-office.activeX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activeX/activeX1.xml" ContentType="application/vnd.ms-office.activeX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activeX/activeX2.xml" ContentType="application/vnd.ms-office.activeX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834" r:id="rId2"/>
    <p:sldMasterId id="2147483898" r:id="rId3"/>
    <p:sldMasterId id="2147483911" r:id="rId4"/>
    <p:sldMasterId id="2147483924" r:id="rId5"/>
  </p:sldMasterIdLst>
  <p:notesMasterIdLst>
    <p:notesMasterId r:id="rId18"/>
  </p:notesMasterIdLst>
  <p:sldIdLst>
    <p:sldId id="298" r:id="rId6"/>
    <p:sldId id="349" r:id="rId7"/>
    <p:sldId id="352" r:id="rId8"/>
    <p:sldId id="374" r:id="rId9"/>
    <p:sldId id="375" r:id="rId10"/>
    <p:sldId id="376" r:id="rId11"/>
    <p:sldId id="400" r:id="rId12"/>
    <p:sldId id="399" r:id="rId13"/>
    <p:sldId id="402" r:id="rId14"/>
    <p:sldId id="403" r:id="rId15"/>
    <p:sldId id="404" r:id="rId16"/>
    <p:sldId id="377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E1"/>
    <a:srgbClr val="FFFFCC"/>
    <a:srgbClr val="FFFEEB"/>
    <a:srgbClr val="FFFCE7"/>
    <a:srgbClr val="4F8B31"/>
    <a:srgbClr val="D1ABF7"/>
    <a:srgbClr val="F3E8FE"/>
    <a:srgbClr val="FFFFAB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65" autoAdjust="0"/>
    <p:restoredTop sz="66077" autoAdjust="0"/>
  </p:normalViewPr>
  <p:slideViewPr>
    <p:cSldViewPr>
      <p:cViewPr varScale="1">
        <p:scale>
          <a:sx n="70" d="100"/>
          <a:sy n="70" d="100"/>
        </p:scale>
        <p:origin x="462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ableStyles" Target="tableStyles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_rels/activeX2.xml.rels><?xml version="1.0" encoding="UTF-8" standalone="yes"?>
<Relationships xmlns="http://schemas.openxmlformats.org/package/2006/relationships"><Relationship Id="rId1" Type="http://schemas.microsoft.com/office/2006/relationships/activeXControlBinary" Target="activeX2.bin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activeX/activeX2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C3E5AE-E5AD-4EFD-B33B-342671954192}" type="datetimeFigureOut">
              <a:rPr lang="en-GB" smtClean="0"/>
              <a:pPr/>
              <a:t>25/09/2020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7DF214-F84E-4012-A460-A0C3D9F8CA0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97416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4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Each pair of students needs sand and salt mixture, conical</a:t>
            </a:r>
            <a:r>
              <a:rPr lang="en-GB" baseline="0" dirty="0"/>
              <a:t> flask/beaker, beaker, funnel, filter paper, stirring rod</a:t>
            </a:r>
          </a:p>
          <a:p>
            <a:endParaRPr lang="en-GB" baseline="0" dirty="0"/>
          </a:p>
          <a:p>
            <a:r>
              <a:rPr lang="en-GB" baseline="0" dirty="0"/>
              <a:t>Let the stir it in the filter funnel (will make a hole in the paper) so they can evaluate later. Just make them repeat it and do it better second time.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6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7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9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Need salt water from first part,</a:t>
            </a:r>
          </a:p>
          <a:p>
            <a:r>
              <a:rPr lang="en-GB" dirty="0"/>
              <a:t>Beaker, </a:t>
            </a:r>
            <a:r>
              <a:rPr lang="en-GB" dirty="0" err="1"/>
              <a:t>evap</a:t>
            </a:r>
            <a:r>
              <a:rPr lang="en-GB" dirty="0"/>
              <a:t> basin,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10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11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12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413272" y="1490664"/>
            <a:ext cx="6162675" cy="1463675"/>
          </a:xfr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baseline="0">
                <a:solidFill>
                  <a:schemeClr val="bg1"/>
                </a:solidFill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Enter your text here – </a:t>
            </a:r>
          </a:p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Please ONLY use font: GILL SANS GT </a:t>
            </a:r>
          </a:p>
          <a:p>
            <a:pPr lvl="0"/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1413273" y="4177594"/>
            <a:ext cx="6182915" cy="1406525"/>
          </a:xfr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Enter your text here – </a:t>
            </a:r>
          </a:p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Please ONLY use font: GILL SANS GT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53602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/>
              <a:pPr/>
              <a:t>25/09/2020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6873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/>
              <a:pPr/>
              <a:t>25/09/2020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84981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881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34150" y="109538"/>
            <a:ext cx="2152650" cy="60166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438" y="109538"/>
            <a:ext cx="6310312" cy="60166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8" y="109538"/>
            <a:ext cx="6516687" cy="54927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71438" y="109538"/>
            <a:ext cx="8615362" cy="60166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413272" y="1490664"/>
            <a:ext cx="6162675" cy="1463675"/>
          </a:xfr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baseline="0">
                <a:solidFill>
                  <a:schemeClr val="bg1"/>
                </a:solidFill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Enter your text here – </a:t>
            </a:r>
          </a:p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Please ONLY use font: GILL SANS GT </a:t>
            </a:r>
          </a:p>
          <a:p>
            <a:pPr lvl="0"/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1413273" y="4177594"/>
            <a:ext cx="6182915" cy="1406525"/>
          </a:xfr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Enter your text here – </a:t>
            </a:r>
          </a:p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Please ONLY use font: GILL SANS GT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536025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8818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25/09/2020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208744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25/09/2020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003857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25/09/2020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8726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/>
              <a:pPr/>
              <a:t>25/09/2020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208744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25/09/2020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046335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25/09/2020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097839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25/09/2020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90615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7559374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25/09/2020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687318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25/09/2020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849812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25/09/2020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924304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25/09/2020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25/09/2020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25/09/2020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/>
              <a:pPr/>
              <a:t>25/09/2020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003857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25/09/2020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25/09/2020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25/09/2020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25/09/2020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25/09/2020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25/09/2020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25/09/2020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25/09/2020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8818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/>
              <a:pPr/>
              <a:t>25/09/2020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8726540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/>
              <a:pPr/>
              <a:t>25/09/2020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04633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/>
              <a:pPr/>
              <a:t>25/09/2020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09783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/>
              <a:pPr/>
              <a:t>25/09/2020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9061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755937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D25BF-3DE0-4FBB-A714-AD4A5277FB97}" type="datetimeFigureOut">
              <a:rPr lang="en-GB" smtClean="0"/>
              <a:pPr/>
              <a:t>25/09/2020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666A3A-3BB4-4A3C-9C15-8774118A611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8895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2370" name="Picture 2" descr="Master_slide_chem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0"/>
            <a:ext cx="9140825" cy="6854825"/>
          </a:xfrm>
          <a:prstGeom prst="rect">
            <a:avLst/>
          </a:prstGeom>
          <a:noFill/>
        </p:spPr>
      </p:pic>
      <p:sp>
        <p:nvSpPr>
          <p:cNvPr id="1082371" name="Text Box 3"/>
          <p:cNvSpPr txBox="1">
            <a:spLocks noChangeArrowheads="1"/>
          </p:cNvSpPr>
          <p:nvPr userDrawn="1"/>
        </p:nvSpPr>
        <p:spPr bwMode="auto">
          <a:xfrm>
            <a:off x="6445250" y="6669088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000">
                <a:solidFill>
                  <a:srgbClr val="000066"/>
                </a:solidFill>
                <a:cs typeface="Arial" charset="0"/>
              </a:rPr>
              <a:t>© Boardworks Ltd 2010</a:t>
            </a:r>
          </a:p>
        </p:txBody>
      </p:sp>
      <p:sp>
        <p:nvSpPr>
          <p:cNvPr id="1082372" name="Text Box 4"/>
          <p:cNvSpPr txBox="1">
            <a:spLocks noChangeArrowheads="1"/>
          </p:cNvSpPr>
          <p:nvPr userDrawn="1"/>
        </p:nvSpPr>
        <p:spPr bwMode="auto">
          <a:xfrm>
            <a:off x="887413" y="6654800"/>
            <a:ext cx="11160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fld id="{30E013E2-5EE1-4DDA-BB3E-15740446A748}" type="slidenum">
              <a:rPr lang="en-GB" sz="1000" smtClean="0">
                <a:solidFill>
                  <a:srgbClr val="000066"/>
                </a:solidFill>
                <a:cs typeface="Arial" charset="0"/>
              </a:rPr>
              <a:pPr fontAlgn="base">
                <a:spcBef>
                  <a:spcPct val="50000"/>
                </a:spcBef>
                <a:spcAft>
                  <a:spcPct val="0"/>
                </a:spcAft>
              </a:pPr>
              <a:t>‹#›</a:t>
            </a:fld>
            <a:r>
              <a:rPr lang="en-GB" sz="1000">
                <a:solidFill>
                  <a:srgbClr val="000066"/>
                </a:solidFill>
                <a:cs typeface="Arial" charset="0"/>
              </a:rPr>
              <a:t> of 25</a:t>
            </a:r>
          </a:p>
        </p:txBody>
      </p:sp>
      <p:sp>
        <p:nvSpPr>
          <p:cNvPr id="1082373" name="Text Box 5"/>
          <p:cNvSpPr txBox="1">
            <a:spLocks noChangeArrowheads="1"/>
          </p:cNvSpPr>
          <p:nvPr userDrawn="1"/>
        </p:nvSpPr>
        <p:spPr bwMode="auto">
          <a:xfrm>
            <a:off x="828675" y="44450"/>
            <a:ext cx="60483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endParaRPr lang="fr-FR" sz="2800" b="1">
              <a:solidFill>
                <a:srgbClr val="5B0091"/>
              </a:solidFill>
              <a:cs typeface="Arial" charset="0"/>
            </a:endParaRPr>
          </a:p>
        </p:txBody>
      </p:sp>
      <p:sp>
        <p:nvSpPr>
          <p:cNvPr id="1082374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71438" y="109538"/>
            <a:ext cx="6516687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pic>
        <p:nvPicPr>
          <p:cNvPr id="1082375" name="Picture 7" descr="forward arrow grey">
            <a:hlinkClick r:id="" action="ppaction://hlinkshowjump?jump=nextslide"/>
          </p:cNvPr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277225" y="6243638"/>
            <a:ext cx="784225" cy="487362"/>
          </a:xfrm>
          <a:prstGeom prst="rect">
            <a:avLst/>
          </a:prstGeom>
          <a:noFill/>
        </p:spPr>
      </p:pic>
      <p:pic>
        <p:nvPicPr>
          <p:cNvPr id="1082376" name="Picture 8" descr="chem_left_arrow">
            <a:hlinkClick r:id="" action="ppaction://hlinkshowjump?jump=previousslide"/>
          </p:cNvPr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179388" y="6243638"/>
            <a:ext cx="777875" cy="485775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35" r:id="rId1"/>
    <p:sldLayoutId id="2147483836" r:id="rId2"/>
    <p:sldLayoutId id="2147483837" r:id="rId3"/>
    <p:sldLayoutId id="2147483838" r:id="rId4"/>
    <p:sldLayoutId id="2147483839" r:id="rId5"/>
    <p:sldLayoutId id="2147483840" r:id="rId6"/>
    <p:sldLayoutId id="2147483841" r:id="rId7"/>
    <p:sldLayoutId id="2147483842" r:id="rId8"/>
    <p:sldLayoutId id="2147483843" r:id="rId9"/>
    <p:sldLayoutId id="2147483844" r:id="rId10"/>
    <p:sldLayoutId id="2147483845" r:id="rId11"/>
    <p:sldLayoutId id="2147483846" r:id="rId12"/>
    <p:sldLayoutId id="2147483847" r:id="rId13"/>
  </p:sldLayoutIdLst>
  <p:txStyles>
    <p:titleStyle>
      <a:lvl1pPr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D25BF-3DE0-4FBB-A714-AD4A5277FB9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25/09/2020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666A3A-3BB4-4A3C-9C15-8774118A611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8895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9" r:id="rId1"/>
    <p:sldLayoutId id="2147483900" r:id="rId2"/>
    <p:sldLayoutId id="2147483901" r:id="rId3"/>
    <p:sldLayoutId id="2147483902" r:id="rId4"/>
    <p:sldLayoutId id="2147483903" r:id="rId5"/>
    <p:sldLayoutId id="2147483904" r:id="rId6"/>
    <p:sldLayoutId id="2147483905" r:id="rId7"/>
    <p:sldLayoutId id="2147483906" r:id="rId8"/>
    <p:sldLayoutId id="2147483907" r:id="rId9"/>
    <p:sldLayoutId id="2147483908" r:id="rId10"/>
    <p:sldLayoutId id="2147483909" r:id="rId11"/>
    <p:sldLayoutId id="2147483910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25/09/2020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2" r:id="rId1"/>
    <p:sldLayoutId id="2147483913" r:id="rId2"/>
    <p:sldLayoutId id="2147483914" r:id="rId3"/>
    <p:sldLayoutId id="2147483915" r:id="rId4"/>
    <p:sldLayoutId id="2147483916" r:id="rId5"/>
    <p:sldLayoutId id="2147483917" r:id="rId6"/>
    <p:sldLayoutId id="2147483918" r:id="rId7"/>
    <p:sldLayoutId id="2147483919" r:id="rId8"/>
    <p:sldLayoutId id="2147483920" r:id="rId9"/>
    <p:sldLayoutId id="2147483921" r:id="rId10"/>
    <p:sldLayoutId id="2147483922" r:id="rId11"/>
    <p:sldLayoutId id="2147483923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8.xml"/><Relationship Id="rId4" Type="http://schemas.microsoft.com/office/2007/relationships/hdphoto" Target="../media/hdphoto2.wdp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5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w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8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5.xml"/><Relationship Id="rId2" Type="http://schemas.openxmlformats.org/officeDocument/2006/relationships/control" Target="../activeX/activeX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8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8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-180528" y="5229200"/>
            <a:ext cx="7128792" cy="138499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latin typeface="Century Gothic" pitchFamily="34" charset="0"/>
              </a:rPr>
              <a:t>GET OUT ALL OF YOUR EQUIPMENT</a:t>
            </a:r>
          </a:p>
          <a:p>
            <a:pPr algn="ctr"/>
            <a:r>
              <a:rPr lang="en-GB" sz="2800" b="1" dirty="0">
                <a:latin typeface="Century Gothic" pitchFamily="34" charset="0"/>
              </a:rPr>
              <a:t>(PEN, PENCIL, RULER, PLANNER)</a:t>
            </a:r>
          </a:p>
          <a:p>
            <a:pPr algn="ctr"/>
            <a:r>
              <a:rPr lang="en-GB" sz="2800" b="1" dirty="0">
                <a:latin typeface="Century Gothic" pitchFamily="34" charset="0"/>
              </a:rPr>
              <a:t>PUT YOUR BAGS AND COATS AWAY.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79512" y="0"/>
            <a:ext cx="7886700" cy="1052736"/>
          </a:xfrm>
        </p:spPr>
        <p:txBody>
          <a:bodyPr>
            <a:normAutofit/>
          </a:bodyPr>
          <a:lstStyle/>
          <a:p>
            <a:r>
              <a:rPr lang="en-GB" sz="4000" b="1" dirty="0">
                <a:latin typeface="Century Gothic" pitchFamily="34" charset="0"/>
              </a:rPr>
              <a:t>Starter</a:t>
            </a:r>
          </a:p>
        </p:txBody>
      </p:sp>
      <p:sp>
        <p:nvSpPr>
          <p:cNvPr id="9" name="Rectangle 8"/>
          <p:cNvSpPr/>
          <p:nvPr/>
        </p:nvSpPr>
        <p:spPr>
          <a:xfrm>
            <a:off x="7812360" y="6525344"/>
            <a:ext cx="1152128" cy="144016"/>
          </a:xfrm>
          <a:prstGeom prst="rect">
            <a:avLst/>
          </a:prstGeom>
          <a:solidFill>
            <a:srgbClr val="FFFCE7"/>
          </a:solidFill>
          <a:ln>
            <a:solidFill>
              <a:srgbClr val="FFFCE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0648"/>
            <a:ext cx="9195954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04918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908720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>
                <a:solidFill>
                  <a:prstClr val="black"/>
                </a:solidFill>
                <a:latin typeface="Century Gothic" pitchFamily="34" charset="0"/>
              </a:rPr>
              <a:t>Practical – separating salt from a solution.</a:t>
            </a: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836712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ASPIRE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sz="2400" dirty="0">
                <a:latin typeface="Century Gothic"/>
                <a:ea typeface="Times New Roman"/>
                <a:cs typeface="Times New Roman"/>
              </a:rPr>
              <a:t>Evaluate the process of filtering and evaporating as methods of separation</a:t>
            </a:r>
            <a:endParaRPr lang="en-GB" sz="2400" dirty="0">
              <a:latin typeface="Century Gothic" pitchFamily="34" charset="0"/>
            </a:endParaRPr>
          </a:p>
          <a:p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dirty="0">
              <a:solidFill>
                <a:prstClr val="black"/>
              </a:solidFill>
              <a:latin typeface="Century Gothic" pitchFamily="34" charset="0"/>
            </a:endParaRP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6381328"/>
            <a:ext cx="9144000" cy="476672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6453336"/>
            <a:ext cx="9144000" cy="18343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CHALLENGE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dirty="0">
                <a:latin typeface="Century Gothic"/>
                <a:ea typeface="Calibri"/>
                <a:cs typeface="Times New Roman"/>
              </a:rPr>
              <a:t>Describe the process of filtering and evaporating using keywords. </a:t>
            </a:r>
            <a:endParaRPr lang="en-GB" dirty="0">
              <a:latin typeface="Century Gothic" pitchFamily="34" charset="0"/>
            </a:endParaRPr>
          </a:p>
          <a:p>
            <a:endParaRPr lang="en-GB" dirty="0"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endParaRPr lang="en-GB" sz="5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6D2AF22-396B-47ED-8D25-CF9ECBB69261}"/>
              </a:ext>
            </a:extLst>
          </p:cNvPr>
          <p:cNvSpPr/>
          <p:nvPr/>
        </p:nvSpPr>
        <p:spPr>
          <a:xfrm>
            <a:off x="-7137" y="7450"/>
            <a:ext cx="9144000" cy="836712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DA1569F-5ED1-4B6A-B6FE-04B91C978623}"/>
              </a:ext>
            </a:extLst>
          </p:cNvPr>
          <p:cNvSpPr/>
          <p:nvPr/>
        </p:nvSpPr>
        <p:spPr>
          <a:xfrm>
            <a:off x="-7137" y="6388778"/>
            <a:ext cx="9144000" cy="476672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E24A840-1B19-4CDB-9568-D2556545B3B7}"/>
              </a:ext>
            </a:extLst>
          </p:cNvPr>
          <p:cNvSpPr/>
          <p:nvPr/>
        </p:nvSpPr>
        <p:spPr>
          <a:xfrm>
            <a:off x="-7137" y="7451"/>
            <a:ext cx="91440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Grade 5+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sz="2400" dirty="0">
                <a:latin typeface="Century Gothic"/>
                <a:ea typeface="Times New Roman"/>
                <a:cs typeface="Times New Roman"/>
              </a:rPr>
              <a:t>Evaluate the process of filtering and evaporating as methods of separation</a:t>
            </a:r>
            <a:endParaRPr lang="en-GB" sz="2400" dirty="0">
              <a:latin typeface="Century Gothic" pitchFamily="34" charset="0"/>
            </a:endParaRPr>
          </a:p>
          <a:p>
            <a:endParaRPr lang="en-GB" sz="2000" dirty="0">
              <a:latin typeface="Century Gothic" pitchFamily="34" charset="0"/>
            </a:endParaRPr>
          </a:p>
          <a:p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dirty="0">
              <a:solidFill>
                <a:prstClr val="black"/>
              </a:solidFill>
              <a:latin typeface="Century Gothic" pitchFamily="34" charset="0"/>
            </a:endParaRP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DFAC535-7D01-4DEA-9A01-C73207EECFAB}"/>
              </a:ext>
            </a:extLst>
          </p:cNvPr>
          <p:cNvSpPr/>
          <p:nvPr/>
        </p:nvSpPr>
        <p:spPr>
          <a:xfrm>
            <a:off x="-7137" y="6460786"/>
            <a:ext cx="9144000" cy="18343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Grade 3-4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dirty="0">
                <a:latin typeface="Century Gothic"/>
                <a:ea typeface="Calibri"/>
                <a:cs typeface="Times New Roman"/>
              </a:rPr>
              <a:t>Describe the process of filtering and evaporating using keywords. </a:t>
            </a:r>
            <a:endParaRPr lang="en-GB" dirty="0">
              <a:latin typeface="Century Gothic" pitchFamily="34" charset="0"/>
            </a:endParaRPr>
          </a:p>
          <a:p>
            <a:endParaRPr lang="en-GB" dirty="0"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endParaRPr lang="en-GB" sz="500" dirty="0">
              <a:solidFill>
                <a:prstClr val="black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3528" y="1052736"/>
            <a:ext cx="8280920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b="1" dirty="0">
                <a:solidFill>
                  <a:prstClr val="black"/>
                </a:solidFill>
                <a:latin typeface="Century Gothic" pitchFamily="34" charset="0"/>
              </a:rPr>
              <a:t>Explain how you separated the</a:t>
            </a:r>
          </a:p>
          <a:p>
            <a:r>
              <a:rPr lang="en-GB" sz="4000" b="1" dirty="0">
                <a:solidFill>
                  <a:prstClr val="black"/>
                </a:solidFill>
                <a:latin typeface="Century Gothic" pitchFamily="34" charset="0"/>
              </a:rPr>
              <a:t>Salt, sand and water.</a:t>
            </a:r>
          </a:p>
          <a:p>
            <a:r>
              <a:rPr lang="en-GB" sz="4000" b="1" dirty="0">
                <a:solidFill>
                  <a:prstClr val="black"/>
                </a:solidFill>
                <a:latin typeface="Century Gothic" pitchFamily="34" charset="0"/>
              </a:rPr>
              <a:t>Include diagrams.</a:t>
            </a:r>
          </a:p>
          <a:p>
            <a:endParaRPr lang="en-GB" sz="4000" b="1" dirty="0">
              <a:solidFill>
                <a:prstClr val="black"/>
              </a:solidFill>
              <a:latin typeface="Century Gothic" pitchFamily="34" charset="0"/>
            </a:endParaRPr>
          </a:p>
          <a:p>
            <a:r>
              <a:rPr lang="en-GB" sz="3600" b="1" dirty="0">
                <a:solidFill>
                  <a:prstClr val="black"/>
                </a:solidFill>
                <a:latin typeface="Century Gothic" pitchFamily="34" charset="0"/>
              </a:rPr>
              <a:t>Keywords:</a:t>
            </a:r>
          </a:p>
          <a:p>
            <a:r>
              <a:rPr lang="en-GB" sz="3600" dirty="0">
                <a:solidFill>
                  <a:prstClr val="black"/>
                </a:solidFill>
                <a:latin typeface="Century Gothic" pitchFamily="34" charset="0"/>
              </a:rPr>
              <a:t>Soluble, insoluble, solute, solvent, filter, particles, evaporate.</a:t>
            </a: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836712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ASPIRE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sz="2400" dirty="0">
                <a:latin typeface="Century Gothic"/>
                <a:ea typeface="Times New Roman"/>
                <a:cs typeface="Times New Roman"/>
              </a:rPr>
              <a:t>Evaluate the process of filtering and evaporating as methods of separation</a:t>
            </a:r>
            <a:endParaRPr lang="en-GB" sz="2400" dirty="0">
              <a:latin typeface="Century Gothic" pitchFamily="34" charset="0"/>
            </a:endParaRPr>
          </a:p>
          <a:p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dirty="0">
              <a:solidFill>
                <a:prstClr val="black"/>
              </a:solidFill>
              <a:latin typeface="Century Gothic" pitchFamily="34" charset="0"/>
            </a:endParaRP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6381328"/>
            <a:ext cx="9144000" cy="476672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6453336"/>
            <a:ext cx="9144000" cy="18343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CHALLENGE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dirty="0">
                <a:latin typeface="Century Gothic"/>
                <a:ea typeface="Calibri"/>
                <a:cs typeface="Times New Roman"/>
              </a:rPr>
              <a:t>Describe the process of filtering and evaporating using keywords. </a:t>
            </a:r>
            <a:endParaRPr lang="en-GB" dirty="0">
              <a:latin typeface="Century Gothic" pitchFamily="34" charset="0"/>
            </a:endParaRPr>
          </a:p>
          <a:p>
            <a:endParaRPr lang="en-GB" dirty="0"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endParaRPr lang="en-GB" sz="5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9C513A2-ACC6-45F0-B9B1-581C9F3904C9}"/>
              </a:ext>
            </a:extLst>
          </p:cNvPr>
          <p:cNvSpPr/>
          <p:nvPr/>
        </p:nvSpPr>
        <p:spPr>
          <a:xfrm>
            <a:off x="-7137" y="7450"/>
            <a:ext cx="9144000" cy="836712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8A0270C-DB68-4152-B86B-5EC4CB99224E}"/>
              </a:ext>
            </a:extLst>
          </p:cNvPr>
          <p:cNvSpPr/>
          <p:nvPr/>
        </p:nvSpPr>
        <p:spPr>
          <a:xfrm>
            <a:off x="-7137" y="6388778"/>
            <a:ext cx="9144000" cy="476672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B0CEA4A-436D-48D5-B41C-31459AFD5DCC}"/>
              </a:ext>
            </a:extLst>
          </p:cNvPr>
          <p:cNvSpPr/>
          <p:nvPr/>
        </p:nvSpPr>
        <p:spPr>
          <a:xfrm>
            <a:off x="-7137" y="7451"/>
            <a:ext cx="91440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Grade 5+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sz="2400" dirty="0">
                <a:latin typeface="Century Gothic"/>
                <a:ea typeface="Times New Roman"/>
                <a:cs typeface="Times New Roman"/>
              </a:rPr>
              <a:t>Evaluate the process of filtering and evaporating as methods of separation</a:t>
            </a:r>
            <a:endParaRPr lang="en-GB" sz="2400" dirty="0">
              <a:latin typeface="Century Gothic" pitchFamily="34" charset="0"/>
            </a:endParaRPr>
          </a:p>
          <a:p>
            <a:endParaRPr lang="en-GB" sz="2000" dirty="0">
              <a:latin typeface="Century Gothic" pitchFamily="34" charset="0"/>
            </a:endParaRPr>
          </a:p>
          <a:p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dirty="0">
              <a:solidFill>
                <a:prstClr val="black"/>
              </a:solidFill>
              <a:latin typeface="Century Gothic" pitchFamily="34" charset="0"/>
            </a:endParaRP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CD55C06-6102-4D62-BE4C-1E1B5A33ACF9}"/>
              </a:ext>
            </a:extLst>
          </p:cNvPr>
          <p:cNvSpPr/>
          <p:nvPr/>
        </p:nvSpPr>
        <p:spPr>
          <a:xfrm>
            <a:off x="-7137" y="6460786"/>
            <a:ext cx="9144000" cy="18343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Grade 3-4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dirty="0">
                <a:latin typeface="Century Gothic"/>
                <a:ea typeface="Calibri"/>
                <a:cs typeface="Times New Roman"/>
              </a:rPr>
              <a:t>Describe the process of filtering and evaporating using keywords. </a:t>
            </a:r>
            <a:endParaRPr lang="en-GB" dirty="0">
              <a:latin typeface="Century Gothic" pitchFamily="34" charset="0"/>
            </a:endParaRPr>
          </a:p>
          <a:p>
            <a:endParaRPr lang="en-GB" dirty="0"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endParaRPr lang="en-GB" sz="500" dirty="0">
              <a:solidFill>
                <a:prstClr val="black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0" y="0"/>
            <a:ext cx="9144000" cy="836712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1"/>
            <a:ext cx="91440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ASPIRE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sz="2400" dirty="0">
                <a:latin typeface="Century Gothic"/>
                <a:ea typeface="Times New Roman"/>
                <a:cs typeface="Times New Roman"/>
              </a:rPr>
              <a:t>Evaluate the process of filtering and evaporating as methods of separation</a:t>
            </a:r>
            <a:endParaRPr lang="en-GB" sz="2400" dirty="0">
              <a:latin typeface="Century Gothic" pitchFamily="34" charset="0"/>
            </a:endParaRPr>
          </a:p>
          <a:p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dirty="0">
              <a:solidFill>
                <a:prstClr val="black"/>
              </a:solidFill>
              <a:latin typeface="Century Gothic" pitchFamily="34" charset="0"/>
            </a:endParaRP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6381328"/>
            <a:ext cx="9144000" cy="476672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6453336"/>
            <a:ext cx="9144000" cy="18343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CHALLENGE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dirty="0">
                <a:latin typeface="Century Gothic"/>
                <a:ea typeface="Calibri"/>
                <a:cs typeface="Times New Roman"/>
              </a:rPr>
              <a:t>Describe the process of filtering and evaporating using keywords. </a:t>
            </a:r>
            <a:endParaRPr lang="en-GB" dirty="0">
              <a:latin typeface="Century Gothic" pitchFamily="34" charset="0"/>
            </a:endParaRPr>
          </a:p>
          <a:p>
            <a:endParaRPr lang="en-GB" dirty="0"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endParaRPr lang="en-GB" sz="5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1520" y="908720"/>
            <a:ext cx="82809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prstClr val="black"/>
                </a:solidFill>
                <a:latin typeface="Century Gothic" pitchFamily="34" charset="0"/>
              </a:rPr>
              <a:t>Filtering and evaporation have benefits and drawbacks as methods of separating mixtures.</a:t>
            </a:r>
            <a:endParaRPr lang="en-GB" sz="2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99" b="95604" l="2671" r="9822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4075" y="1844824"/>
            <a:ext cx="3209925" cy="866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8155E278-5709-4E49-AB1D-6EED36F3B256}"/>
              </a:ext>
            </a:extLst>
          </p:cNvPr>
          <p:cNvSpPr/>
          <p:nvPr/>
        </p:nvSpPr>
        <p:spPr>
          <a:xfrm>
            <a:off x="-7137" y="7450"/>
            <a:ext cx="9144000" cy="836712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FA53BF5-70FC-4633-8ED3-48006EA68142}"/>
              </a:ext>
            </a:extLst>
          </p:cNvPr>
          <p:cNvSpPr/>
          <p:nvPr/>
        </p:nvSpPr>
        <p:spPr>
          <a:xfrm>
            <a:off x="-7137" y="6388778"/>
            <a:ext cx="9144000" cy="476672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7A920E9-10B5-49D0-BCA9-5B5F02FF580D}"/>
              </a:ext>
            </a:extLst>
          </p:cNvPr>
          <p:cNvSpPr/>
          <p:nvPr/>
        </p:nvSpPr>
        <p:spPr>
          <a:xfrm>
            <a:off x="-7137" y="7451"/>
            <a:ext cx="91440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Grade 5+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sz="2400" dirty="0">
                <a:latin typeface="Century Gothic"/>
                <a:ea typeface="Times New Roman"/>
                <a:cs typeface="Times New Roman"/>
              </a:rPr>
              <a:t>Evaluate the process of filtering and evaporating as methods of separation</a:t>
            </a:r>
            <a:endParaRPr lang="en-GB" sz="2400" dirty="0">
              <a:latin typeface="Century Gothic" pitchFamily="34" charset="0"/>
            </a:endParaRPr>
          </a:p>
          <a:p>
            <a:endParaRPr lang="en-GB" sz="2000" dirty="0">
              <a:latin typeface="Century Gothic" pitchFamily="34" charset="0"/>
            </a:endParaRPr>
          </a:p>
          <a:p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dirty="0">
              <a:solidFill>
                <a:prstClr val="black"/>
              </a:solidFill>
              <a:latin typeface="Century Gothic" pitchFamily="34" charset="0"/>
            </a:endParaRP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90470CB-B029-48F1-A574-2E5ACC164938}"/>
              </a:ext>
            </a:extLst>
          </p:cNvPr>
          <p:cNvSpPr/>
          <p:nvPr/>
        </p:nvSpPr>
        <p:spPr>
          <a:xfrm>
            <a:off x="-7137" y="6460786"/>
            <a:ext cx="9144000" cy="18343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Grade 3-4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dirty="0">
                <a:latin typeface="Century Gothic"/>
                <a:ea typeface="Calibri"/>
                <a:cs typeface="Times New Roman"/>
              </a:rPr>
              <a:t>Describe the process of filtering and evaporating using keywords. </a:t>
            </a:r>
            <a:endParaRPr lang="en-GB" dirty="0">
              <a:latin typeface="Century Gothic" pitchFamily="34" charset="0"/>
            </a:endParaRPr>
          </a:p>
          <a:p>
            <a:endParaRPr lang="en-GB" dirty="0"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endParaRPr lang="en-GB" sz="500" dirty="0">
              <a:solidFill>
                <a:prstClr val="black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668344" y="6525344"/>
            <a:ext cx="1296144" cy="144016"/>
          </a:xfrm>
          <a:prstGeom prst="rect">
            <a:avLst/>
          </a:prstGeom>
          <a:solidFill>
            <a:srgbClr val="FFFCE7"/>
          </a:solidFill>
          <a:ln>
            <a:solidFill>
              <a:srgbClr val="FFFCE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187624" y="1268760"/>
            <a:ext cx="6768752" cy="1872208"/>
          </a:xfrm>
        </p:spPr>
        <p:txBody>
          <a:bodyPr>
            <a:normAutofit fontScale="92500" lnSpcReduction="20000"/>
          </a:bodyPr>
          <a:lstStyle/>
          <a:p>
            <a:r>
              <a:rPr lang="en-GB" sz="4000" dirty="0">
                <a:solidFill>
                  <a:schemeClr val="tx1"/>
                </a:solidFill>
                <a:latin typeface="Century Gothic"/>
                <a:ea typeface="Times New Roman"/>
                <a:cs typeface="Times New Roman"/>
              </a:rPr>
              <a:t>Grade 5+ Evaluate the process of filtering and evaporating as methods of separation</a:t>
            </a:r>
            <a:endParaRPr lang="en-GB" sz="4000" dirty="0">
              <a:solidFill>
                <a:schemeClr val="tx1"/>
              </a:solidFill>
              <a:latin typeface="Century Gothic" pitchFamily="34" charset="0"/>
            </a:endParaRP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187624" y="4091600"/>
            <a:ext cx="6912768" cy="1463675"/>
          </a:xfrm>
        </p:spPr>
        <p:txBody>
          <a:bodyPr>
            <a:noAutofit/>
          </a:bodyPr>
          <a:lstStyle/>
          <a:p>
            <a:r>
              <a:rPr lang="en-GB" sz="3600" dirty="0">
                <a:solidFill>
                  <a:schemeClr val="tx1"/>
                </a:solidFill>
                <a:latin typeface="Century Gothic"/>
                <a:ea typeface="Calibri"/>
                <a:cs typeface="Times New Roman"/>
              </a:rPr>
              <a:t>Grade 3-4: Describe the process of filtering and evaporating using keywords. </a:t>
            </a:r>
            <a:endParaRPr lang="en-GB" sz="3600" dirty="0">
              <a:solidFill>
                <a:schemeClr val="tx1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70687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2132856"/>
            <a:ext cx="6858000" cy="1514549"/>
          </a:xfrm>
        </p:spPr>
        <p:txBody>
          <a:bodyPr>
            <a:normAutofit fontScale="90000"/>
          </a:bodyPr>
          <a:lstStyle/>
          <a:p>
            <a:r>
              <a:rPr lang="en-GB" sz="5400" u="sng" dirty="0">
                <a:latin typeface="Century Gothic" pitchFamily="34" charset="0"/>
              </a:rPr>
              <a:t>Filtering and evaporating</a:t>
            </a:r>
          </a:p>
        </p:txBody>
      </p:sp>
      <p:sp>
        <p:nvSpPr>
          <p:cNvPr id="3" name="Rectangle 2"/>
          <p:cNvSpPr/>
          <p:nvPr/>
        </p:nvSpPr>
        <p:spPr>
          <a:xfrm>
            <a:off x="7668344" y="6525344"/>
            <a:ext cx="1296144" cy="216024"/>
          </a:xfrm>
          <a:prstGeom prst="rect">
            <a:avLst/>
          </a:prstGeom>
          <a:solidFill>
            <a:srgbClr val="FFFFE5"/>
          </a:solidFill>
          <a:ln>
            <a:solidFill>
              <a:srgbClr val="FFFFE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169D30D-02F1-4A0A-AB86-335A097BA191}"/>
              </a:ext>
            </a:extLst>
          </p:cNvPr>
          <p:cNvSpPr txBox="1"/>
          <p:nvPr/>
        </p:nvSpPr>
        <p:spPr>
          <a:xfrm>
            <a:off x="4596510" y="548680"/>
            <a:ext cx="43679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7522808C-6190-4D87-9E1E-F6A1D6BEC20E}" type="datetime2">
              <a:rPr lang="en-GB" sz="2800" u="sng" smtClean="0"/>
              <a:t>Friday, 25 September 2020</a:t>
            </a:fld>
            <a:endParaRPr lang="en-GB" u="sng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0" y="0"/>
            <a:ext cx="9144000" cy="836712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0" y="6381328"/>
            <a:ext cx="9144000" cy="476672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1"/>
            <a:ext cx="91440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Grade 5+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sz="2400" dirty="0">
                <a:latin typeface="Century Gothic"/>
                <a:ea typeface="Times New Roman"/>
                <a:cs typeface="Times New Roman"/>
              </a:rPr>
              <a:t>Evaluate the process of filtering and evaporating as methods of separation</a:t>
            </a:r>
            <a:endParaRPr lang="en-GB" sz="2400" dirty="0">
              <a:latin typeface="Century Gothic" pitchFamily="34" charset="0"/>
            </a:endParaRPr>
          </a:p>
          <a:p>
            <a:endParaRPr lang="en-GB" sz="2000" dirty="0">
              <a:latin typeface="Century Gothic" pitchFamily="34" charset="0"/>
            </a:endParaRPr>
          </a:p>
          <a:p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dirty="0">
              <a:solidFill>
                <a:prstClr val="black"/>
              </a:solidFill>
              <a:latin typeface="Century Gothic" pitchFamily="34" charset="0"/>
            </a:endParaRP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453336"/>
            <a:ext cx="9144000" cy="18343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Grade 3-4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dirty="0">
                <a:latin typeface="Century Gothic"/>
                <a:ea typeface="Calibri"/>
                <a:cs typeface="Times New Roman"/>
              </a:rPr>
              <a:t>Describe the process of filtering and evaporating using keywords. </a:t>
            </a:r>
            <a:endParaRPr lang="en-GB" dirty="0">
              <a:latin typeface="Century Gothic" pitchFamily="34" charset="0"/>
            </a:endParaRPr>
          </a:p>
          <a:p>
            <a:endParaRPr lang="en-GB" dirty="0"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endParaRPr lang="en-GB" sz="5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9512" y="1196752"/>
            <a:ext cx="86409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>
                <a:solidFill>
                  <a:prstClr val="black"/>
                </a:solidFill>
                <a:latin typeface="Century Gothic" pitchFamily="34" charset="0"/>
              </a:rPr>
              <a:t>Filtering can be used to separate insoluble substances from solutions.</a:t>
            </a:r>
            <a:endParaRPr lang="en-GB" sz="3600" dirty="0">
              <a:solidFill>
                <a:prstClr val="black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0" y="0"/>
            <a:ext cx="9144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4400" b="1" dirty="0">
                <a:latin typeface="Century Gothic" pitchFamily="34" charset="0"/>
              </a:rPr>
              <a:t>Separating Mixtures</a:t>
            </a:r>
            <a:endParaRPr lang="en-GB" sz="4400" b="1" dirty="0">
              <a:latin typeface="Century Gothic" pitchFamily="34" charset="0"/>
            </a:endParaRPr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2051" name="ShockwaveFlash1" r:id="rId2" imgW="9144000" imgH="5761080"/>
        </mc:Choice>
        <mc:Fallback>
          <p:control name="ShockwaveFlash1" r:id="rId2" imgW="9144000" imgH="5761080">
            <p:pic>
              <p:nvPicPr>
                <p:cNvPr id="2" name="ShockwaveFlash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4"/>
                <a:srcRect/>
                <a:stretch>
                  <a:fillRect/>
                </a:stretch>
              </p:blipFill>
              <p:spPr bwMode="auto">
                <a:xfrm>
                  <a:off x="0" y="908050"/>
                  <a:ext cx="9144000" cy="5761038"/>
                </a:xfrm>
                <a:prstGeom prst="rect">
                  <a:avLst/>
                </a:prstGeom>
                <a:noFill/>
                <a:ln w="9525"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0" y="0"/>
            <a:ext cx="9144000" cy="836712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ASPIRE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sz="2400" dirty="0">
                <a:latin typeface="Century Gothic"/>
                <a:ea typeface="Times New Roman"/>
                <a:cs typeface="Times New Roman"/>
              </a:rPr>
              <a:t>Evaluate the process of filtering and evaporating as methods of separation</a:t>
            </a:r>
            <a:endParaRPr lang="en-GB" sz="2400" dirty="0">
              <a:latin typeface="Century Gothic" pitchFamily="34" charset="0"/>
            </a:endParaRPr>
          </a:p>
          <a:p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dirty="0">
              <a:solidFill>
                <a:prstClr val="black"/>
              </a:solidFill>
              <a:latin typeface="Century Gothic" pitchFamily="34" charset="0"/>
            </a:endParaRP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6381328"/>
            <a:ext cx="9144000" cy="476672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6453336"/>
            <a:ext cx="9144000" cy="18343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CHALLENGE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dirty="0">
                <a:latin typeface="Century Gothic"/>
                <a:ea typeface="Calibri"/>
                <a:cs typeface="Times New Roman"/>
              </a:rPr>
              <a:t>Describe the process of filtering and evaporating using keywords. </a:t>
            </a:r>
            <a:endParaRPr lang="en-GB" dirty="0">
              <a:latin typeface="Century Gothic" pitchFamily="34" charset="0"/>
            </a:endParaRPr>
          </a:p>
          <a:p>
            <a:endParaRPr lang="en-GB" dirty="0"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endParaRPr lang="en-GB" sz="5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9512" y="1196752"/>
            <a:ext cx="864096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>
                <a:solidFill>
                  <a:prstClr val="black"/>
                </a:solidFill>
                <a:latin typeface="Century Gothic" pitchFamily="34" charset="0"/>
              </a:rPr>
              <a:t>Practical - Lets filter our mixture of salt, sand and water.</a:t>
            </a:r>
          </a:p>
          <a:p>
            <a:endParaRPr lang="en-GB" sz="3600" b="1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3600" b="1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3600" b="1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3600" b="1" dirty="0">
              <a:solidFill>
                <a:prstClr val="black"/>
              </a:solidFill>
              <a:latin typeface="Century Gothic" pitchFamily="34" charset="0"/>
            </a:endParaRPr>
          </a:p>
          <a:p>
            <a:r>
              <a:rPr lang="en-GB" sz="3600" b="1" dirty="0">
                <a:solidFill>
                  <a:prstClr val="black"/>
                </a:solidFill>
                <a:latin typeface="Century Gothic" pitchFamily="34" charset="0"/>
              </a:rPr>
              <a:t>Now we have sand and salt water. How can we get the salt out of the solution?</a:t>
            </a:r>
            <a:endParaRPr lang="en-GB" sz="36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038F35F-DF46-4214-B48A-BEB15A7D2067}"/>
              </a:ext>
            </a:extLst>
          </p:cNvPr>
          <p:cNvSpPr/>
          <p:nvPr/>
        </p:nvSpPr>
        <p:spPr>
          <a:xfrm>
            <a:off x="0" y="-47017"/>
            <a:ext cx="9144000" cy="836712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72B828B-A296-4895-93FF-F4737BF7331E}"/>
              </a:ext>
            </a:extLst>
          </p:cNvPr>
          <p:cNvSpPr/>
          <p:nvPr/>
        </p:nvSpPr>
        <p:spPr>
          <a:xfrm>
            <a:off x="0" y="6334311"/>
            <a:ext cx="9144000" cy="476672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77BB1BD-99F6-4B32-8530-A2AE34701986}"/>
              </a:ext>
            </a:extLst>
          </p:cNvPr>
          <p:cNvSpPr/>
          <p:nvPr/>
        </p:nvSpPr>
        <p:spPr>
          <a:xfrm>
            <a:off x="0" y="-47016"/>
            <a:ext cx="91440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Grade 5+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sz="2400" dirty="0">
                <a:latin typeface="Century Gothic"/>
                <a:ea typeface="Times New Roman"/>
                <a:cs typeface="Times New Roman"/>
              </a:rPr>
              <a:t>Evaluate the process of filtering and evaporating as methods of separation</a:t>
            </a:r>
            <a:endParaRPr lang="en-GB" sz="2400" dirty="0">
              <a:latin typeface="Century Gothic" pitchFamily="34" charset="0"/>
            </a:endParaRPr>
          </a:p>
          <a:p>
            <a:endParaRPr lang="en-GB" sz="2000" dirty="0">
              <a:latin typeface="Century Gothic" pitchFamily="34" charset="0"/>
            </a:endParaRPr>
          </a:p>
          <a:p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dirty="0">
              <a:solidFill>
                <a:prstClr val="black"/>
              </a:solidFill>
              <a:latin typeface="Century Gothic" pitchFamily="34" charset="0"/>
            </a:endParaRP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49EB057-86FB-4D82-8813-54A94D9C6BC2}"/>
              </a:ext>
            </a:extLst>
          </p:cNvPr>
          <p:cNvSpPr/>
          <p:nvPr/>
        </p:nvSpPr>
        <p:spPr>
          <a:xfrm>
            <a:off x="0" y="6406319"/>
            <a:ext cx="9144000" cy="18343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Grade 3-4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dirty="0">
                <a:latin typeface="Century Gothic"/>
                <a:ea typeface="Calibri"/>
                <a:cs typeface="Times New Roman"/>
              </a:rPr>
              <a:t>Describe the process of filtering and evaporating using keywords. </a:t>
            </a:r>
            <a:endParaRPr lang="en-GB" dirty="0">
              <a:latin typeface="Century Gothic" pitchFamily="34" charset="0"/>
            </a:endParaRPr>
          </a:p>
          <a:p>
            <a:endParaRPr lang="en-GB" dirty="0"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endParaRPr lang="en-GB" sz="500" dirty="0">
              <a:solidFill>
                <a:prstClr val="black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44190" y="1988840"/>
            <a:ext cx="909981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2400" dirty="0">
                <a:solidFill>
                  <a:prstClr val="black"/>
                </a:solidFill>
                <a:latin typeface="Century Gothic" pitchFamily="34" charset="0"/>
                <a:cs typeface="Arial" charset="0"/>
              </a:rPr>
              <a:t>The liquid can be evaporated using heat from the surroundings or by heating the solution directly.</a:t>
            </a: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0" y="1556792"/>
            <a:ext cx="916973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2400" dirty="0">
                <a:solidFill>
                  <a:prstClr val="black"/>
                </a:solidFill>
                <a:latin typeface="Century Gothic" pitchFamily="34" charset="0"/>
                <a:cs typeface="Arial" charset="0"/>
              </a:rPr>
              <a:t>Removing the liquid from a solution is called </a:t>
            </a:r>
            <a:r>
              <a:rPr lang="en-GB" sz="2400" b="1" dirty="0">
                <a:solidFill>
                  <a:prstClr val="black"/>
                </a:solidFill>
                <a:latin typeface="Century Gothic" pitchFamily="34" charset="0"/>
                <a:cs typeface="Arial" charset="0"/>
              </a:rPr>
              <a:t>evaporation.</a:t>
            </a: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54101" y="908720"/>
            <a:ext cx="908989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2400" dirty="0">
                <a:solidFill>
                  <a:prstClr val="black"/>
                </a:solidFill>
                <a:latin typeface="Century Gothic" pitchFamily="34" charset="0"/>
                <a:cs typeface="Arial" charset="0"/>
              </a:rPr>
              <a:t>To separate dissolved solids from a solution, you need to remove the liquid.</a:t>
            </a:r>
            <a:endParaRPr lang="en-GB" sz="24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2819400" y="3505200"/>
            <a:ext cx="3502026" cy="2811463"/>
            <a:chOff x="1776" y="2208"/>
            <a:chExt cx="2206" cy="1771"/>
          </a:xfrm>
        </p:grpSpPr>
        <p:pic>
          <p:nvPicPr>
            <p:cNvPr id="11" name="Picture 7" descr="salt_solutionbefore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776" y="2208"/>
              <a:ext cx="1920" cy="1771"/>
            </a:xfrm>
            <a:prstGeom prst="rect">
              <a:avLst/>
            </a:prstGeom>
            <a:noFill/>
          </p:spPr>
        </p:pic>
        <p:sp>
          <p:nvSpPr>
            <p:cNvPr id="14" name="Rectangle 8"/>
            <p:cNvSpPr>
              <a:spLocks noChangeArrowheads="1"/>
            </p:cNvSpPr>
            <p:nvPr/>
          </p:nvSpPr>
          <p:spPr bwMode="auto">
            <a:xfrm>
              <a:off x="2016" y="2342"/>
              <a:ext cx="1966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2400" dirty="0">
                  <a:solidFill>
                    <a:prstClr val="black"/>
                  </a:solidFill>
                  <a:latin typeface="Century Gothic" pitchFamily="34" charset="0"/>
                  <a:cs typeface="Arial" charset="0"/>
                </a:rPr>
                <a:t>before evaporation</a:t>
              </a:r>
            </a:p>
          </p:txBody>
        </p:sp>
      </p:grpSp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2123729" y="2852936"/>
            <a:ext cx="4320480" cy="3744218"/>
            <a:chOff x="3774" y="753"/>
            <a:chExt cx="1920" cy="1771"/>
          </a:xfrm>
        </p:grpSpPr>
        <p:pic>
          <p:nvPicPr>
            <p:cNvPr id="16" name="Picture 10" descr="salt_solutionafter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774" y="753"/>
              <a:ext cx="1920" cy="1771"/>
            </a:xfrm>
            <a:prstGeom prst="rect">
              <a:avLst/>
            </a:prstGeom>
            <a:noFill/>
          </p:spPr>
        </p:pic>
        <p:sp>
          <p:nvSpPr>
            <p:cNvPr id="17" name="Rectangle 11"/>
            <p:cNvSpPr>
              <a:spLocks noChangeArrowheads="1"/>
            </p:cNvSpPr>
            <p:nvPr/>
          </p:nvSpPr>
          <p:spPr bwMode="auto">
            <a:xfrm>
              <a:off x="4062" y="887"/>
              <a:ext cx="1195" cy="2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2400" dirty="0">
                  <a:solidFill>
                    <a:prstClr val="black"/>
                  </a:solidFill>
                  <a:latin typeface="Century Gothic" pitchFamily="34" charset="0"/>
                  <a:cs typeface="Arial" charset="0"/>
                </a:rPr>
                <a:t>after evaporation</a:t>
              </a: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6948264" y="2924944"/>
            <a:ext cx="17281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prstClr val="black"/>
                </a:solidFill>
                <a:latin typeface="Century Gothic" pitchFamily="34" charset="0"/>
              </a:rPr>
              <a:t>Using this method we lose the liquid.</a:t>
            </a:r>
          </a:p>
        </p:txBody>
      </p:sp>
      <p:sp>
        <p:nvSpPr>
          <p:cNvPr id="20" name="Rectangle 19"/>
          <p:cNvSpPr/>
          <p:nvPr/>
        </p:nvSpPr>
        <p:spPr>
          <a:xfrm>
            <a:off x="0" y="0"/>
            <a:ext cx="9144000" cy="836712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0" y="0"/>
            <a:ext cx="91440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ASPIRE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sz="2400" dirty="0">
                <a:latin typeface="Century Gothic"/>
                <a:ea typeface="Times New Roman"/>
                <a:cs typeface="Times New Roman"/>
              </a:rPr>
              <a:t>Evaluate the process of filtering and evaporating as methods of separation</a:t>
            </a:r>
            <a:endParaRPr lang="en-GB" sz="2400" dirty="0">
              <a:latin typeface="Century Gothic" pitchFamily="34" charset="0"/>
            </a:endParaRPr>
          </a:p>
          <a:p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dirty="0">
              <a:solidFill>
                <a:prstClr val="black"/>
              </a:solidFill>
              <a:latin typeface="Century Gothic" pitchFamily="34" charset="0"/>
            </a:endParaRP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0" y="6381328"/>
            <a:ext cx="9144000" cy="476672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0" y="6453336"/>
            <a:ext cx="9144000" cy="18343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CHALLENGE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dirty="0">
                <a:latin typeface="Century Gothic"/>
                <a:ea typeface="Calibri"/>
                <a:cs typeface="Times New Roman"/>
              </a:rPr>
              <a:t>Describe the process of filtering and evaporating using keywords. </a:t>
            </a:r>
            <a:endParaRPr lang="en-GB" dirty="0">
              <a:latin typeface="Century Gothic" pitchFamily="34" charset="0"/>
            </a:endParaRPr>
          </a:p>
          <a:p>
            <a:endParaRPr lang="en-GB" dirty="0"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endParaRPr lang="en-GB" sz="5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580B127-7513-4A4D-A549-726E45E29CDD}"/>
              </a:ext>
            </a:extLst>
          </p:cNvPr>
          <p:cNvSpPr/>
          <p:nvPr/>
        </p:nvSpPr>
        <p:spPr>
          <a:xfrm>
            <a:off x="-7137" y="7450"/>
            <a:ext cx="9144000" cy="836712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2B88F42-605C-4532-BACF-6FB9D3BC775E}"/>
              </a:ext>
            </a:extLst>
          </p:cNvPr>
          <p:cNvSpPr/>
          <p:nvPr/>
        </p:nvSpPr>
        <p:spPr>
          <a:xfrm>
            <a:off x="-7137" y="6388778"/>
            <a:ext cx="9144000" cy="476672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DD989B5-7E04-4DBB-8996-A1049C0F4378}"/>
              </a:ext>
            </a:extLst>
          </p:cNvPr>
          <p:cNvSpPr/>
          <p:nvPr/>
        </p:nvSpPr>
        <p:spPr>
          <a:xfrm>
            <a:off x="-7137" y="7451"/>
            <a:ext cx="91440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Grade 5+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sz="2400" dirty="0">
                <a:latin typeface="Century Gothic"/>
                <a:ea typeface="Times New Roman"/>
                <a:cs typeface="Times New Roman"/>
              </a:rPr>
              <a:t>Evaluate the process of filtering and evaporating as methods of separation</a:t>
            </a:r>
            <a:endParaRPr lang="en-GB" sz="2400" dirty="0">
              <a:latin typeface="Century Gothic" pitchFamily="34" charset="0"/>
            </a:endParaRPr>
          </a:p>
          <a:p>
            <a:endParaRPr lang="en-GB" sz="2000" dirty="0">
              <a:latin typeface="Century Gothic" pitchFamily="34" charset="0"/>
            </a:endParaRPr>
          </a:p>
          <a:p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dirty="0">
              <a:solidFill>
                <a:prstClr val="black"/>
              </a:solidFill>
              <a:latin typeface="Century Gothic" pitchFamily="34" charset="0"/>
            </a:endParaRP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9E071938-7E9C-4A94-8845-6D41086FFE3B}"/>
              </a:ext>
            </a:extLst>
          </p:cNvPr>
          <p:cNvSpPr/>
          <p:nvPr/>
        </p:nvSpPr>
        <p:spPr>
          <a:xfrm>
            <a:off x="-7137" y="6460786"/>
            <a:ext cx="9144000" cy="18343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Grade 3-4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dirty="0">
                <a:latin typeface="Century Gothic"/>
                <a:ea typeface="Calibri"/>
                <a:cs typeface="Times New Roman"/>
              </a:rPr>
              <a:t>Describe the process of filtering and evaporating using keywords. </a:t>
            </a:r>
            <a:endParaRPr lang="en-GB" dirty="0">
              <a:latin typeface="Century Gothic" pitchFamily="34" charset="0"/>
            </a:endParaRPr>
          </a:p>
          <a:p>
            <a:endParaRPr lang="en-GB" dirty="0"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endParaRPr lang="en-GB" sz="500" dirty="0">
              <a:solidFill>
                <a:prstClr val="black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0" y="0"/>
            <a:ext cx="9144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2800" b="1">
                <a:solidFill>
                  <a:srgbClr val="FFFFFF"/>
                </a:solidFill>
                <a:latin typeface="Comic Sans MS" pitchFamily="66" charset="0"/>
              </a:rPr>
              <a:t>Evaporation</a:t>
            </a:r>
          </a:p>
        </p:txBody>
      </p:sp>
      <p:sp>
        <p:nvSpPr>
          <p:cNvPr id="3" name="Rectangle 2"/>
          <p:cNvSpPr/>
          <p:nvPr/>
        </p:nvSpPr>
        <p:spPr>
          <a:xfrm>
            <a:off x="0" y="0"/>
            <a:ext cx="9144000" cy="836712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ASPIRE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sz="2400" dirty="0">
                <a:latin typeface="Century Gothic"/>
                <a:ea typeface="Times New Roman"/>
                <a:cs typeface="Times New Roman"/>
              </a:rPr>
              <a:t>Evaluate the process of filtering and evaporating as methods of separation</a:t>
            </a:r>
            <a:endParaRPr lang="en-GB" sz="2400" dirty="0">
              <a:latin typeface="Century Gothic" pitchFamily="34" charset="0"/>
            </a:endParaRPr>
          </a:p>
          <a:p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dirty="0">
              <a:solidFill>
                <a:prstClr val="black"/>
              </a:solidFill>
              <a:latin typeface="Century Gothic" pitchFamily="34" charset="0"/>
            </a:endParaRP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6381328"/>
            <a:ext cx="9144000" cy="476672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6453336"/>
            <a:ext cx="9144000" cy="18343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CHALLENGE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dirty="0">
                <a:latin typeface="Century Gothic"/>
                <a:ea typeface="Calibri"/>
                <a:cs typeface="Times New Roman"/>
              </a:rPr>
              <a:t>Describe the process of filtering and evaporating using keywords. </a:t>
            </a:r>
            <a:endParaRPr lang="en-GB" dirty="0">
              <a:latin typeface="Century Gothic" pitchFamily="34" charset="0"/>
            </a:endParaRPr>
          </a:p>
          <a:p>
            <a:endParaRPr lang="en-GB" dirty="0"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endParaRPr lang="en-GB" sz="5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AC2D70A-2C91-4FBD-9B6C-076597B663D2}"/>
              </a:ext>
            </a:extLst>
          </p:cNvPr>
          <p:cNvSpPr/>
          <p:nvPr/>
        </p:nvSpPr>
        <p:spPr>
          <a:xfrm>
            <a:off x="-7137" y="7450"/>
            <a:ext cx="9144000" cy="836712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26A5ABB-1AEC-48E4-929A-E1C7440A95AF}"/>
              </a:ext>
            </a:extLst>
          </p:cNvPr>
          <p:cNvSpPr/>
          <p:nvPr/>
        </p:nvSpPr>
        <p:spPr>
          <a:xfrm>
            <a:off x="-7137" y="6388778"/>
            <a:ext cx="9144000" cy="476672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DBDF458-A0FE-4C9D-8CF0-15B9C0F8EFA8}"/>
              </a:ext>
            </a:extLst>
          </p:cNvPr>
          <p:cNvSpPr/>
          <p:nvPr/>
        </p:nvSpPr>
        <p:spPr>
          <a:xfrm>
            <a:off x="-7137" y="7451"/>
            <a:ext cx="91440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Grade 5+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sz="2400" dirty="0">
                <a:latin typeface="Century Gothic"/>
                <a:ea typeface="Times New Roman"/>
                <a:cs typeface="Times New Roman"/>
              </a:rPr>
              <a:t>Evaluate the process of filtering and evaporating as methods of separation</a:t>
            </a:r>
            <a:endParaRPr lang="en-GB" sz="2400" dirty="0">
              <a:latin typeface="Century Gothic" pitchFamily="34" charset="0"/>
            </a:endParaRPr>
          </a:p>
          <a:p>
            <a:endParaRPr lang="en-GB" sz="2000" dirty="0">
              <a:latin typeface="Century Gothic" pitchFamily="34" charset="0"/>
            </a:endParaRPr>
          </a:p>
          <a:p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dirty="0">
              <a:solidFill>
                <a:prstClr val="black"/>
              </a:solidFill>
              <a:latin typeface="Century Gothic" pitchFamily="34" charset="0"/>
            </a:endParaRP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546DEDD-D8DD-4FAE-95B3-0164B920E4AD}"/>
              </a:ext>
            </a:extLst>
          </p:cNvPr>
          <p:cNvSpPr/>
          <p:nvPr/>
        </p:nvSpPr>
        <p:spPr>
          <a:xfrm>
            <a:off x="-7137" y="6460786"/>
            <a:ext cx="9144000" cy="18343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Grade 3-4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dirty="0">
                <a:latin typeface="Century Gothic"/>
                <a:ea typeface="Calibri"/>
                <a:cs typeface="Times New Roman"/>
              </a:rPr>
              <a:t>Describe the process of filtering and evaporating using keywords. </a:t>
            </a:r>
            <a:endParaRPr lang="en-GB" dirty="0">
              <a:latin typeface="Century Gothic" pitchFamily="34" charset="0"/>
            </a:endParaRPr>
          </a:p>
          <a:p>
            <a:endParaRPr lang="en-GB" dirty="0"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endParaRPr lang="en-GB" sz="500" dirty="0">
              <a:solidFill>
                <a:prstClr val="black"/>
              </a:solidFill>
              <a:latin typeface="Century Gothic" pitchFamily="34" charset="0"/>
            </a:endParaRPr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88067" name="ShockwaveFlash1" r:id="rId2" imgW="8675640" imgH="5689440"/>
        </mc:Choice>
        <mc:Fallback>
          <p:control name="ShockwaveFlash1" r:id="rId2" imgW="8675640" imgH="5689440">
            <p:pic>
              <p:nvPicPr>
                <p:cNvPr id="2" name="ShockwaveFlash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4"/>
                <a:srcRect/>
                <a:stretch>
                  <a:fillRect/>
                </a:stretch>
              </p:blipFill>
              <p:spPr bwMode="auto">
                <a:xfrm>
                  <a:off x="0" y="765175"/>
                  <a:ext cx="8675688" cy="5689600"/>
                </a:xfrm>
                <a:prstGeom prst="rect">
                  <a:avLst/>
                </a:prstGeom>
                <a:noFill/>
                <a:ln w="9525"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1520" y="836712"/>
            <a:ext cx="78488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>
                <a:solidFill>
                  <a:prstClr val="black"/>
                </a:solidFill>
                <a:latin typeface="Century Gothic" pitchFamily="34" charset="0"/>
              </a:rPr>
              <a:t>Evaporation safety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51520" y="1340768"/>
            <a:ext cx="864096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prstClr val="black"/>
                </a:solidFill>
                <a:latin typeface="Century Gothic" pitchFamily="34" charset="0"/>
              </a:rPr>
              <a:t>Your teacher has shown you how to separate a mixture using evaporation over a Bunsen burner.</a:t>
            </a:r>
          </a:p>
          <a:p>
            <a:r>
              <a:rPr lang="en-GB" sz="2800" dirty="0">
                <a:solidFill>
                  <a:prstClr val="black"/>
                </a:solidFill>
                <a:latin typeface="Century Gothic" pitchFamily="34" charset="0"/>
              </a:rPr>
              <a:t>How are you going to do this safely?</a:t>
            </a:r>
          </a:p>
          <a:p>
            <a:r>
              <a:rPr lang="en-GB" sz="2800" dirty="0">
                <a:solidFill>
                  <a:prstClr val="black"/>
                </a:solidFill>
                <a:latin typeface="Century Gothic" pitchFamily="34" charset="0"/>
              </a:rPr>
              <a:t>Put 2 things in your risk assessment.</a:t>
            </a:r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5181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212976"/>
            <a:ext cx="3143250" cy="790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9"/>
          <p:cNvSpPr/>
          <p:nvPr/>
        </p:nvSpPr>
        <p:spPr>
          <a:xfrm>
            <a:off x="0" y="0"/>
            <a:ext cx="9144000" cy="836712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0"/>
            <a:ext cx="91440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ASPIRE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sz="2400" dirty="0">
                <a:latin typeface="Century Gothic"/>
                <a:ea typeface="Times New Roman"/>
                <a:cs typeface="Times New Roman"/>
              </a:rPr>
              <a:t>Evaluate the process of filtering and evaporating as methods of separation</a:t>
            </a:r>
            <a:endParaRPr lang="en-GB" sz="2400" dirty="0">
              <a:latin typeface="Century Gothic" pitchFamily="34" charset="0"/>
            </a:endParaRPr>
          </a:p>
          <a:p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dirty="0">
              <a:solidFill>
                <a:prstClr val="black"/>
              </a:solidFill>
              <a:latin typeface="Century Gothic" pitchFamily="34" charset="0"/>
            </a:endParaRP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0" y="6381328"/>
            <a:ext cx="9144000" cy="476672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6453336"/>
            <a:ext cx="9144000" cy="18343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CHALLENGE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dirty="0">
                <a:latin typeface="Century Gothic"/>
                <a:ea typeface="Calibri"/>
                <a:cs typeface="Times New Roman"/>
              </a:rPr>
              <a:t>Describe the process of filtering and evaporating using keywords. </a:t>
            </a:r>
            <a:endParaRPr lang="en-GB" dirty="0">
              <a:latin typeface="Century Gothic" pitchFamily="34" charset="0"/>
            </a:endParaRPr>
          </a:p>
          <a:p>
            <a:endParaRPr lang="en-GB" dirty="0"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endParaRPr lang="en-GB" sz="5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1BE26E7-B79A-42DC-9A0D-492DA4A12726}"/>
              </a:ext>
            </a:extLst>
          </p:cNvPr>
          <p:cNvSpPr/>
          <p:nvPr/>
        </p:nvSpPr>
        <p:spPr>
          <a:xfrm>
            <a:off x="-7137" y="7450"/>
            <a:ext cx="9144000" cy="836712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F89B4C7-D8F6-4BC6-B1BE-B07877F15CC7}"/>
              </a:ext>
            </a:extLst>
          </p:cNvPr>
          <p:cNvSpPr/>
          <p:nvPr/>
        </p:nvSpPr>
        <p:spPr>
          <a:xfrm>
            <a:off x="-7137" y="6388778"/>
            <a:ext cx="9144000" cy="476672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6260B98-D451-4CC5-A41F-73A351CA8B59}"/>
              </a:ext>
            </a:extLst>
          </p:cNvPr>
          <p:cNvSpPr/>
          <p:nvPr/>
        </p:nvSpPr>
        <p:spPr>
          <a:xfrm>
            <a:off x="-7137" y="7451"/>
            <a:ext cx="91440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Grade 5+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sz="2400" dirty="0">
                <a:latin typeface="Century Gothic"/>
                <a:ea typeface="Times New Roman"/>
                <a:cs typeface="Times New Roman"/>
              </a:rPr>
              <a:t>Evaluate the process of filtering and evaporating as methods of separation</a:t>
            </a:r>
            <a:endParaRPr lang="en-GB" sz="2400" dirty="0">
              <a:latin typeface="Century Gothic" pitchFamily="34" charset="0"/>
            </a:endParaRPr>
          </a:p>
          <a:p>
            <a:endParaRPr lang="en-GB" sz="2000" dirty="0">
              <a:latin typeface="Century Gothic" pitchFamily="34" charset="0"/>
            </a:endParaRPr>
          </a:p>
          <a:p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dirty="0">
              <a:solidFill>
                <a:prstClr val="black"/>
              </a:solidFill>
              <a:latin typeface="Century Gothic" pitchFamily="34" charset="0"/>
            </a:endParaRP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C313AC0-C2C6-45FD-8440-FF1D45FA2A23}"/>
              </a:ext>
            </a:extLst>
          </p:cNvPr>
          <p:cNvSpPr/>
          <p:nvPr/>
        </p:nvSpPr>
        <p:spPr>
          <a:xfrm>
            <a:off x="-7137" y="6460786"/>
            <a:ext cx="9144000" cy="18343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Grade 3-4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dirty="0">
                <a:latin typeface="Century Gothic"/>
                <a:ea typeface="Calibri"/>
                <a:cs typeface="Times New Roman"/>
              </a:rPr>
              <a:t>Describe the process of filtering and evaporating using keywords. </a:t>
            </a:r>
            <a:endParaRPr lang="en-GB" dirty="0">
              <a:latin typeface="Century Gothic" pitchFamily="34" charset="0"/>
            </a:endParaRPr>
          </a:p>
          <a:p>
            <a:endParaRPr lang="en-GB" dirty="0"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endParaRPr lang="en-GB" sz="500" dirty="0">
              <a:solidFill>
                <a:prstClr val="black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Outwood Foxhills Layou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utwood Foxhills Template">
      <a:majorFont>
        <a:latin typeface="Gill Sans MT"/>
        <a:ea typeface=""/>
        <a:cs typeface=""/>
      </a:majorFont>
      <a:minorFont>
        <a:latin typeface="Gill Sans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B3908009-0491-4FE9-9270-3190D1D428B8}" vid="{053DC01E-D49A-4187-818D-3EFBFE380DDF}"/>
    </a:ext>
  </a:extLst>
</a:theme>
</file>

<file path=ppt/theme/theme2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10066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10066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Outwood Foxhills Layou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utwood Foxhills Template">
      <a:majorFont>
        <a:latin typeface="Gill Sans MT"/>
        <a:ea typeface=""/>
        <a:cs typeface=""/>
      </a:majorFont>
      <a:minorFont>
        <a:latin typeface="Gill Sans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B3908009-0491-4FE9-9270-3190D1D428B8}" vid="{053DC01E-D49A-4187-818D-3EFBFE380DDF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Outwood Foxhills Layout Darker bgd</Template>
  <TotalTime>2129</TotalTime>
  <Words>763</Words>
  <Application>Microsoft Office PowerPoint</Application>
  <PresentationFormat>On-screen Show (4:3)</PresentationFormat>
  <Paragraphs>197</Paragraphs>
  <Slides>12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12</vt:i4>
      </vt:variant>
    </vt:vector>
  </HeadingPairs>
  <TitlesOfParts>
    <vt:vector size="23" baseType="lpstr">
      <vt:lpstr>Arial</vt:lpstr>
      <vt:lpstr>Calibri</vt:lpstr>
      <vt:lpstr>Century Gothic</vt:lpstr>
      <vt:lpstr>Comic Sans MS</vt:lpstr>
      <vt:lpstr>Gill Sans MT</vt:lpstr>
      <vt:lpstr>Times New Roman</vt:lpstr>
      <vt:lpstr>Outwood Foxhills Layout</vt:lpstr>
      <vt:lpstr>1_Default Design</vt:lpstr>
      <vt:lpstr>1_Outwood Foxhills Layout</vt:lpstr>
      <vt:lpstr>Office Theme</vt:lpstr>
      <vt:lpstr>2_Default Design</vt:lpstr>
      <vt:lpstr>Starter</vt:lpstr>
      <vt:lpstr>PowerPoint Presentation</vt:lpstr>
      <vt:lpstr>Filtering and evaporating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Pre-Starter</dc:title>
  <dc:creator>Sarah &amp; Rob</dc:creator>
  <cp:lastModifiedBy>Griffin, M (SHS Teacher)</cp:lastModifiedBy>
  <cp:revision>152</cp:revision>
  <dcterms:created xsi:type="dcterms:W3CDTF">2013-07-26T12:32:32Z</dcterms:created>
  <dcterms:modified xsi:type="dcterms:W3CDTF">2020-09-25T09:34:00Z</dcterms:modified>
</cp:coreProperties>
</file>